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307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5C8D381D-C549-4D1D-92E0-9D10AA77333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MLLIB KÜTÜPHANESİ" id="{CD8E6632-3DC2-4E4E-961F-980C44EEC722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REGRESYON - TAHMİN" id="{BD3A6C30-8E6A-4943-99C7-F94B9A67B97C}">
          <p14:sldIdLst>
            <p14:sldId id="276"/>
            <p14:sldId id="277"/>
          </p14:sldIdLst>
        </p14:section>
        <p14:section name="linear regresyon" id="{A220B152-9193-46A8-A598-AFEB686E454A}">
          <p14:sldIdLst>
            <p14:sldId id="278"/>
            <p14:sldId id="279"/>
            <p14:sldId id="280"/>
            <p14:sldId id="281"/>
            <p14:sldId id="307"/>
            <p14:sldId id="282"/>
          </p14:sldIdLst>
        </p14:section>
        <p14:section name="UYGULAMA LINEAR REGRESYON" id="{CE488817-239F-44E3-8F1D-411615914394}">
          <p14:sldIdLst>
            <p14:sldId id="283"/>
            <p14:sldId id="284"/>
            <p14:sldId id="285"/>
          </p14:sldIdLst>
        </p14:section>
        <p14:section name="yeni değer tahmin" id="{989FF7E9-8DB6-4C4E-9D4B-159DA4AF7DD4}">
          <p14:sldIdLst>
            <p14:sldId id="286"/>
          </p14:sldIdLst>
        </p14:section>
        <p14:section name="MODELİN DEĞERLENDİRİLMESİ" id="{DF20EFCF-5CFF-42A9-86D5-B641477D54D2}">
          <p14:sldIdLst>
            <p14:sldId id="287"/>
            <p14:sldId id="288"/>
            <p14:sldId id="289"/>
          </p14:sldIdLst>
        </p14:section>
        <p14:section name="NAIVE BAYES ALGORITMASI" id="{DBC45D3D-2FFA-48AA-A27B-1A7DF6186C2C}">
          <p14:sldIdLst>
            <p14:sldId id="291"/>
            <p14:sldId id="290"/>
            <p14:sldId id="292"/>
            <p14:sldId id="293"/>
            <p14:sldId id="294"/>
            <p14:sldId id="295"/>
          </p14:sldIdLst>
        </p14:section>
        <p14:section name="bayes teoremi" id="{FF673571-5CD8-4437-A856-2C9B659EDED0}">
          <p14:sldIdLst>
            <p14:sldId id="296"/>
          </p14:sldIdLst>
        </p14:section>
        <p14:section name="naive bayes" id="{CDA0B51A-1752-46F1-8C63-0CD4AEA48DA0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modeli değerlendirme" id="{06DB95CE-05ED-4C71-90F8-A42FC639FB44}">
          <p14:sldIdLst>
            <p14:sldId id="303"/>
          </p14:sldIdLst>
        </p14:section>
        <p14:section name="NAIVE BAYES ŞEKER HASTALIĞI TAHMİNİ" id="{C4A69CBE-81DF-4AF4-8DF5-87F10381905E}">
          <p14:sldIdLst>
            <p14:sldId id="304"/>
            <p14:sldId id="305"/>
            <p14:sldId id="306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5.12.2020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24A13F1-D4A4-459D-8070-0E30125B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1C05A75-1128-42ED-9762-62892F014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75926DF-AE2B-4B42-B758-9485B156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50DFDD6-1AC7-4603-9B4F-F8417A13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9BC66AB-D3E4-4517-980B-C9099455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C728AFE-EE18-4499-99C3-5CD7D30A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96CD194-99EC-4C9E-9377-E862F341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1DC0536-043D-40C1-96F1-4019998C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55B5D83-073A-47F2-9E73-B34294FE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01A8FEF-D0F4-47C0-93D4-36FE1651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A799E28-110D-43DF-91EF-E49392F81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B110C8C-E7C8-44F7-A285-6D8FDD581470}"/>
              </a:ext>
            </a:extLst>
          </p:cNvPr>
          <p:cNvSpPr txBox="1"/>
          <p:nvPr/>
        </p:nvSpPr>
        <p:spPr>
          <a:xfrm>
            <a:off x="1775105" y="5471651"/>
            <a:ext cx="864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Doğrudan </a:t>
            </a:r>
            <a:r>
              <a:rPr lang="tr-TR" dirty="0" err="1"/>
              <a:t>spark</a:t>
            </a:r>
            <a:r>
              <a:rPr lang="tr-TR" dirty="0"/>
              <a:t> ML alternatifi yoktur. Çünkü dağıtık işlem ve ölçeklendirme desteği yoktur.</a:t>
            </a:r>
          </a:p>
        </p:txBody>
      </p:sp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4538F3E-3846-4BD9-BD87-59DAD190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8B59577-E61D-42A7-9B49-F2F1C4C0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E5CBD72-B7D6-430F-9AE2-46882D7F8BFD}"/>
              </a:ext>
            </a:extLst>
          </p:cNvPr>
          <p:cNvSpPr txBox="1"/>
          <p:nvPr/>
        </p:nvSpPr>
        <p:spPr>
          <a:xfrm>
            <a:off x="7860890" y="1519084"/>
            <a:ext cx="349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Bütün parçalar birlikte kullanılabilir.</a:t>
            </a:r>
          </a:p>
        </p:txBody>
      </p:sp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3D8EC0E-4646-4511-8051-AF01BBAD3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C1BCFB5-7B7D-453E-9DDA-98567ACD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34DE82A-1C84-41CF-BF57-BA1EDFAB8248}"/>
              </a:ext>
            </a:extLst>
          </p:cNvPr>
          <p:cNvSpPr txBox="1"/>
          <p:nvPr/>
        </p:nvSpPr>
        <p:spPr>
          <a:xfrm>
            <a:off x="2124222" y="1659988"/>
            <a:ext cx="40484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Grafikteki mavi kısım </a:t>
            </a:r>
            <a:r>
              <a:rPr lang="tr-TR" dirty="0" err="1"/>
              <a:t>verisetinde</a:t>
            </a:r>
            <a:r>
              <a:rPr lang="tr-TR" dirty="0"/>
              <a:t> bulunan</a:t>
            </a:r>
          </a:p>
          <a:p>
            <a:r>
              <a:rPr lang="tr-TR" dirty="0"/>
              <a:t>değerlerdir. </a:t>
            </a:r>
          </a:p>
          <a:p>
            <a:endParaRPr lang="tr-TR" dirty="0"/>
          </a:p>
          <a:p>
            <a:r>
              <a:rPr lang="tr-TR" dirty="0"/>
              <a:t>Bu değerlere göre bir işlem yapılırsa</a:t>
            </a:r>
          </a:p>
          <a:p>
            <a:r>
              <a:rPr lang="tr-TR" dirty="0"/>
              <a:t>tahmin-</a:t>
            </a:r>
            <a:r>
              <a:rPr lang="tr-TR" dirty="0" err="1"/>
              <a:t>prediction</a:t>
            </a:r>
            <a:r>
              <a:rPr lang="tr-TR" dirty="0"/>
              <a:t> olur.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DAE6CE10-AFF1-403D-B93A-173491683859}"/>
              </a:ext>
            </a:extLst>
          </p:cNvPr>
          <p:cNvSpPr txBox="1"/>
          <p:nvPr/>
        </p:nvSpPr>
        <p:spPr>
          <a:xfrm>
            <a:off x="3323493" y="5102000"/>
            <a:ext cx="44137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Noktalı olanlar </a:t>
            </a:r>
            <a:r>
              <a:rPr lang="tr-TR" dirty="0" err="1"/>
              <a:t>verisetinde</a:t>
            </a:r>
            <a:r>
              <a:rPr lang="tr-TR" dirty="0"/>
              <a:t> olmayan ve</a:t>
            </a:r>
          </a:p>
          <a:p>
            <a:r>
              <a:rPr lang="tr-TR" dirty="0"/>
              <a:t>ileri tarihli-gerçekleşmemiş verilerdir.</a:t>
            </a:r>
          </a:p>
          <a:p>
            <a:endParaRPr lang="tr-TR" dirty="0"/>
          </a:p>
          <a:p>
            <a:r>
              <a:rPr lang="tr-TR" dirty="0"/>
              <a:t>Gerçekleşmemiş bir zaman için ne olacağını</a:t>
            </a:r>
          </a:p>
          <a:p>
            <a:r>
              <a:rPr lang="tr-TR" dirty="0"/>
              <a:t>ifade etmek öngörü-</a:t>
            </a:r>
            <a:r>
              <a:rPr lang="tr-TR" dirty="0" err="1"/>
              <a:t>forecasting</a:t>
            </a:r>
            <a:r>
              <a:rPr lang="tr-TR" dirty="0"/>
              <a:t> olarak</a:t>
            </a:r>
          </a:p>
          <a:p>
            <a:r>
              <a:rPr lang="tr-TR" dirty="0"/>
              <a:t>isimlendirilir.</a:t>
            </a:r>
          </a:p>
        </p:txBody>
      </p:sp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F51DB68-902F-42A1-AC11-8FF5DCD5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825C458-8739-43B0-89B3-84467064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1E1ED42-BB2E-48E5-B103-1209F38C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B026995-38BF-42DD-A0D4-DD3ECC51C91B}"/>
              </a:ext>
            </a:extLst>
          </p:cNvPr>
          <p:cNvSpPr txBox="1"/>
          <p:nvPr/>
        </p:nvSpPr>
        <p:spPr>
          <a:xfrm>
            <a:off x="365760" y="1871003"/>
            <a:ext cx="32822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Amaç, mavi verilerden bu verileri</a:t>
            </a:r>
          </a:p>
          <a:p>
            <a:r>
              <a:rPr lang="tr-TR" dirty="0"/>
              <a:t>en iyi temsil edecek olan kırmızı</a:t>
            </a:r>
          </a:p>
          <a:p>
            <a:r>
              <a:rPr lang="tr-TR" dirty="0"/>
              <a:t>doğruyu-grafiği bulmaktır.</a:t>
            </a:r>
          </a:p>
          <a:p>
            <a:endParaRPr lang="tr-TR" dirty="0"/>
          </a:p>
          <a:p>
            <a:r>
              <a:rPr lang="tr-TR" dirty="0"/>
              <a:t>Nokta ile grafik arasındaki uzaklık</a:t>
            </a:r>
          </a:p>
          <a:p>
            <a:r>
              <a:rPr lang="tr-TR" dirty="0"/>
              <a:t>hata miktarıdır. Hata miktarı ne </a:t>
            </a:r>
          </a:p>
          <a:p>
            <a:r>
              <a:rPr lang="tr-TR" dirty="0"/>
              <a:t>kadar az ise model o kadar </a:t>
            </a:r>
          </a:p>
          <a:p>
            <a:r>
              <a:rPr lang="tr-TR" dirty="0"/>
              <a:t>başarılıdır.</a:t>
            </a:r>
          </a:p>
        </p:txBody>
      </p:sp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A0C533E-A08E-46B1-9698-45AB24F6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B3B4286-EB94-4E05-BA6A-0154CC2F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23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3E6AA98-A5C5-4022-A87B-8B70369F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6A5258A-3FBD-41F9-923B-C39D707583DD}"/>
              </a:ext>
            </a:extLst>
          </p:cNvPr>
          <p:cNvSpPr txBox="1"/>
          <p:nvPr/>
        </p:nvSpPr>
        <p:spPr>
          <a:xfrm>
            <a:off x="590844" y="2827606"/>
            <a:ext cx="23223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Daha iyi tahmin için</a:t>
            </a:r>
          </a:p>
          <a:p>
            <a:r>
              <a:rPr lang="tr-TR" dirty="0"/>
              <a:t>daha fazla alan olması</a:t>
            </a:r>
          </a:p>
          <a:p>
            <a:r>
              <a:rPr lang="tr-TR" dirty="0"/>
              <a:t>gerekir.</a:t>
            </a:r>
          </a:p>
          <a:p>
            <a:endParaRPr lang="tr-TR" dirty="0"/>
          </a:p>
          <a:p>
            <a:r>
              <a:rPr lang="tr-TR" dirty="0"/>
              <a:t>satışı etkilemeyen </a:t>
            </a:r>
          </a:p>
          <a:p>
            <a:r>
              <a:rPr lang="tr-TR" dirty="0"/>
              <a:t>bilgisayar sayısı gibi</a:t>
            </a:r>
          </a:p>
          <a:p>
            <a:r>
              <a:rPr lang="tr-TR" dirty="0"/>
              <a:t>alanlar da olmamalıdır.</a:t>
            </a:r>
          </a:p>
        </p:txBody>
      </p:sp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A4A09C1-832B-4839-A534-AD05652B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E87D1D8-0F53-4ABB-8FFD-9851A843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9FF4B88-EB6A-47E1-B9D3-3F2738AC6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C8156BE-9DBC-434A-814A-9C35FF89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10D029A-7C99-4BD8-962D-F83F5E41C73D}"/>
              </a:ext>
            </a:extLst>
          </p:cNvPr>
          <p:cNvSpPr txBox="1"/>
          <p:nvPr/>
        </p:nvSpPr>
        <p:spPr>
          <a:xfrm>
            <a:off x="914400" y="401871"/>
            <a:ext cx="30941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Aylar</a:t>
            </a:r>
          </a:p>
          <a:p>
            <a:r>
              <a:rPr lang="tr-TR" dirty="0"/>
              <a:t>18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şeklinde bir </a:t>
            </a:r>
            <a:r>
              <a:rPr lang="tr-TR" dirty="0" err="1"/>
              <a:t>csv</a:t>
            </a:r>
            <a:r>
              <a:rPr lang="tr-TR" dirty="0"/>
              <a:t> dosyası oluştur.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2240ED3-E098-44C0-B028-6906B3E61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126601"/>
            <a:ext cx="8539089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// Veriyi oku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rawDataYeni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sparkSession.read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().format(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csv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header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true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option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inferSchema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true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.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load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"D: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\\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MongoDB-Java-Ornekler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\\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yenisatis.csv"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1258D69-DDDA-494E-8045-9067F2BAC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004038"/>
            <a:ext cx="10666446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// Vektöre çevir.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VectorAssembler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features_vektor_yeni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VectorAssembler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setInputCols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String[]{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"Aylar"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D280F27-56D8-4072-BD97-959141305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040356"/>
            <a:ext cx="9019007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Row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&gt;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transform_new_data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features_vektor_yeni.transform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rawDataYeni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9D4D366-A98F-4471-9D05-CBB2C101D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768898"/>
            <a:ext cx="7960064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Dataset&lt;Row&gt; predict_newData = model.transform(transform_new_data)</a:t>
            </a:r>
            <a:r>
              <a:rPr kumimoji="0" lang="tr-TR" altLang="tr-T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5D066B8-5EB0-41A7-9BD0-4A29D4F8B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A44AFAA-5648-4298-B083-522861EDD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FAA9AF1-7303-4A05-954D-9841DB9E4856}"/>
              </a:ext>
            </a:extLst>
          </p:cNvPr>
          <p:cNvSpPr txBox="1"/>
          <p:nvPr/>
        </p:nvSpPr>
        <p:spPr>
          <a:xfrm>
            <a:off x="1997612" y="2250831"/>
            <a:ext cx="395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Gerçek Değer	Tahmin Edilen Değer</a:t>
            </a:r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A0F22A49-068D-4D31-B155-EC7EC8EE75DF}"/>
              </a:ext>
            </a:extLst>
          </p:cNvPr>
          <p:cNvCxnSpPr/>
          <p:nvPr/>
        </p:nvCxnSpPr>
        <p:spPr>
          <a:xfrm>
            <a:off x="2757268" y="2447778"/>
            <a:ext cx="1041009" cy="81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C56150A3-E89A-4057-8992-FD61BECCE333}"/>
              </a:ext>
            </a:extLst>
          </p:cNvPr>
          <p:cNvCxnSpPr/>
          <p:nvPr/>
        </p:nvCxnSpPr>
        <p:spPr>
          <a:xfrm flipH="1">
            <a:off x="4276578" y="2435497"/>
            <a:ext cx="478302" cy="77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etin kutusu 7">
            <a:extLst>
              <a:ext uri="{FF2B5EF4-FFF2-40B4-BE49-F238E27FC236}">
                <a16:creationId xmlns:a16="http://schemas.microsoft.com/office/drawing/2014/main" id="{2CA52B15-6E5D-4E48-9D3D-049B0BDA28CD}"/>
              </a:ext>
            </a:extLst>
          </p:cNvPr>
          <p:cNvSpPr txBox="1"/>
          <p:nvPr/>
        </p:nvSpPr>
        <p:spPr>
          <a:xfrm>
            <a:off x="4515729" y="4529797"/>
            <a:ext cx="2239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Tahmin Edilen</a:t>
            </a:r>
          </a:p>
          <a:p>
            <a:r>
              <a:rPr lang="tr-TR" dirty="0"/>
              <a:t>Değerlerin Ortalaması</a:t>
            </a:r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A2520647-219E-4158-9D88-583A4E683132}"/>
              </a:ext>
            </a:extLst>
          </p:cNvPr>
          <p:cNvCxnSpPr/>
          <p:nvPr/>
        </p:nvCxnSpPr>
        <p:spPr>
          <a:xfrm flipH="1" flipV="1">
            <a:off x="4389120" y="3995225"/>
            <a:ext cx="1083212" cy="87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DB326AB-A755-4C52-90B3-D916684E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1A03D1C-91DD-4D7F-8A4D-52B539BDE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303" y="3075056"/>
            <a:ext cx="7698658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LinearRegressionTrainingSummary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summary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model.summary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tr-TR" altLang="tr-T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tr-TR" altLang="tr-T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(summary.r2())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tr-TR" altLang="tr-T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D53C984-4274-4C99-BE03-C5CA61992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D5D6398-7974-4844-BA2D-1569C5136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7A1C7AE-652E-46C5-B654-6BB8A848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5DA6A45-9B13-485F-86DC-44B6CA510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027C7FB-9D4B-4BF2-B701-3721054E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3E6B838-B992-4D8F-91AA-E09F896A303D}"/>
              </a:ext>
            </a:extLst>
          </p:cNvPr>
          <p:cNvSpPr txBox="1"/>
          <p:nvPr/>
        </p:nvSpPr>
        <p:spPr>
          <a:xfrm>
            <a:off x="265471" y="3885577"/>
            <a:ext cx="199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images.google.com</a:t>
            </a:r>
          </a:p>
        </p:txBody>
      </p:sp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F6D4284-1510-482F-86B0-DC6CE01B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5DE7E98-E09C-4B99-A280-7766D7AC95D0}"/>
              </a:ext>
            </a:extLst>
          </p:cNvPr>
          <p:cNvSpPr txBox="1"/>
          <p:nvPr/>
        </p:nvSpPr>
        <p:spPr>
          <a:xfrm>
            <a:off x="3952568" y="988142"/>
            <a:ext cx="3336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Baketbol</a:t>
            </a:r>
            <a:r>
              <a:rPr lang="tr-TR" dirty="0"/>
              <a:t> Oynama Durum Tahmini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6D0E6EE-E0E3-46DB-A619-416B8AE7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32653D5-81FF-4AD7-A03B-A6568CD7BD25}"/>
              </a:ext>
            </a:extLst>
          </p:cNvPr>
          <p:cNvSpPr txBox="1"/>
          <p:nvPr/>
        </p:nvSpPr>
        <p:spPr>
          <a:xfrm>
            <a:off x="4100052" y="1002890"/>
            <a:ext cx="169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Diyabet Tahmini</a:t>
            </a:r>
          </a:p>
        </p:txBody>
      </p:sp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983A0A3-5B5A-490B-B078-6F637A37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2CCB09E-CF7E-424B-8F05-CD41A9B35E50}"/>
              </a:ext>
            </a:extLst>
          </p:cNvPr>
          <p:cNvSpPr txBox="1"/>
          <p:nvPr/>
        </p:nvSpPr>
        <p:spPr>
          <a:xfrm>
            <a:off x="3952568" y="693174"/>
            <a:ext cx="5737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Navive</a:t>
            </a:r>
            <a:r>
              <a:rPr lang="tr-TR" dirty="0"/>
              <a:t> </a:t>
            </a:r>
            <a:r>
              <a:rPr lang="tr-TR" dirty="0" err="1"/>
              <a:t>Bayes</a:t>
            </a:r>
            <a:r>
              <a:rPr lang="tr-TR" dirty="0"/>
              <a:t> Algoritması BAYES </a:t>
            </a:r>
            <a:r>
              <a:rPr lang="tr-TR" dirty="0" err="1"/>
              <a:t>TEOREMİ'nden</a:t>
            </a:r>
            <a:r>
              <a:rPr lang="tr-TR" dirty="0"/>
              <a:t> oluşmuştur.</a:t>
            </a:r>
          </a:p>
          <a:p>
            <a:r>
              <a:rPr lang="tr-TR" dirty="0" err="1"/>
              <a:t>Bayes</a:t>
            </a:r>
            <a:r>
              <a:rPr lang="tr-TR" dirty="0"/>
              <a:t> Teoremi de KOŞULLU </a:t>
            </a:r>
            <a:r>
              <a:rPr lang="tr-TR" dirty="0" err="1"/>
              <a:t>OLASILIK'tan</a:t>
            </a:r>
            <a:r>
              <a:rPr lang="tr-TR" dirty="0"/>
              <a:t> gelmektedir.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5C968E8-EFC8-4242-9EB1-2391D63CA06F}"/>
              </a:ext>
            </a:extLst>
          </p:cNvPr>
          <p:cNvSpPr txBox="1"/>
          <p:nvPr/>
        </p:nvSpPr>
        <p:spPr>
          <a:xfrm>
            <a:off x="206477" y="5147187"/>
            <a:ext cx="5368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 </a:t>
            </a:r>
            <a:r>
              <a:rPr lang="tr-TR" dirty="0">
                <a:sym typeface="Wingdings" panose="05000000000000000000" pitchFamily="2" charset="2"/>
              </a:rPr>
              <a:t> Olasılığı simgelemektedir.</a:t>
            </a:r>
          </a:p>
          <a:p>
            <a:r>
              <a:rPr lang="tr-TR" dirty="0">
                <a:sym typeface="Wingdings" panose="05000000000000000000" pitchFamily="2" charset="2"/>
              </a:rPr>
              <a:t>P(A|B)  B </a:t>
            </a:r>
            <a:r>
              <a:rPr lang="tr-TR" dirty="0" err="1">
                <a:sym typeface="Wingdings" panose="05000000000000000000" pitchFamily="2" charset="2"/>
              </a:rPr>
              <a:t>nin</a:t>
            </a:r>
            <a:r>
              <a:rPr lang="tr-TR" dirty="0">
                <a:sym typeface="Wingdings" panose="05000000000000000000" pitchFamily="2" charset="2"/>
              </a:rPr>
              <a:t> olduğu durumda A'nın gerçekleşme</a:t>
            </a:r>
          </a:p>
          <a:p>
            <a:r>
              <a:rPr lang="tr-TR" dirty="0">
                <a:sym typeface="Wingdings" panose="05000000000000000000" pitchFamily="2" charset="2"/>
              </a:rPr>
              <a:t>durumunu simgelemektedir. Örneğin, yağmurun yağma</a:t>
            </a:r>
          </a:p>
          <a:p>
            <a:r>
              <a:rPr lang="tr-TR" dirty="0">
                <a:sym typeface="Wingdings" panose="05000000000000000000" pitchFamily="2" charset="2"/>
              </a:rPr>
              <a:t>ihtimali ve buna göre şemsiyeyi alma ihtimali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570741C-BBEB-4226-99A6-BFCC0508CE8B}"/>
              </a:ext>
            </a:extLst>
          </p:cNvPr>
          <p:cNvSpPr txBox="1"/>
          <p:nvPr/>
        </p:nvSpPr>
        <p:spPr>
          <a:xfrm>
            <a:off x="265471" y="1637071"/>
            <a:ext cx="344703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Burada iki farklı olay vardır.</a:t>
            </a:r>
          </a:p>
          <a:p>
            <a:r>
              <a:rPr lang="tr-TR" dirty="0"/>
              <a:t>A ve B olayları</a:t>
            </a:r>
          </a:p>
          <a:p>
            <a:endParaRPr lang="tr-TR" dirty="0"/>
          </a:p>
          <a:p>
            <a:r>
              <a:rPr lang="tr-TR" dirty="0"/>
              <a:t>Bu olayların gerçekleşme sırası</a:t>
            </a:r>
          </a:p>
          <a:p>
            <a:r>
              <a:rPr lang="tr-TR" dirty="0"/>
              <a:t>önemlidir.</a:t>
            </a:r>
          </a:p>
          <a:p>
            <a:endParaRPr lang="tr-TR" dirty="0"/>
          </a:p>
          <a:p>
            <a:r>
              <a:rPr lang="tr-TR" dirty="0"/>
              <a:t>Önce B olayının gerçekleşmesi</a:t>
            </a:r>
          </a:p>
          <a:p>
            <a:r>
              <a:rPr lang="tr-TR" dirty="0"/>
              <a:t>gerekir, buna bağlı olarak ta A olayı</a:t>
            </a:r>
          </a:p>
          <a:p>
            <a:r>
              <a:rPr lang="tr-TR" dirty="0"/>
              <a:t>gerçekleşir. Ve B </a:t>
            </a:r>
            <a:r>
              <a:rPr lang="tr-TR" dirty="0" err="1"/>
              <a:t>nin</a:t>
            </a:r>
            <a:r>
              <a:rPr lang="tr-TR" dirty="0"/>
              <a:t> gerçekleşme</a:t>
            </a:r>
          </a:p>
          <a:p>
            <a:r>
              <a:rPr lang="tr-TR" dirty="0"/>
              <a:t>olasılığına göre A </a:t>
            </a:r>
            <a:r>
              <a:rPr lang="tr-TR" dirty="0" err="1"/>
              <a:t>nın</a:t>
            </a:r>
            <a:r>
              <a:rPr lang="tr-TR" dirty="0"/>
              <a:t> gerçekleşme</a:t>
            </a:r>
          </a:p>
          <a:p>
            <a:r>
              <a:rPr lang="tr-TR" dirty="0"/>
              <a:t>olasılığı olarak ifade edilir.</a:t>
            </a:r>
          </a:p>
        </p:txBody>
      </p:sp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F2D630E-859F-4103-9B2C-0FD29859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46E72C6-CE6B-46E1-B540-D6AEF76BE9B3}"/>
              </a:ext>
            </a:extLst>
          </p:cNvPr>
          <p:cNvSpPr txBox="1"/>
          <p:nvPr/>
        </p:nvSpPr>
        <p:spPr>
          <a:xfrm>
            <a:off x="4085303" y="781665"/>
            <a:ext cx="280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Ci</a:t>
            </a:r>
            <a:r>
              <a:rPr lang="tr-TR" dirty="0"/>
              <a:t> </a:t>
            </a:r>
            <a:r>
              <a:rPr lang="tr-TR" dirty="0">
                <a:sym typeface="Wingdings" panose="05000000000000000000" pitchFamily="2" charset="2"/>
              </a:rPr>
              <a:t> y'yi temsil etmektedir.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69F9C02-289A-468D-BFE1-BB73886C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B41B718-C43D-42CA-8383-44621EB533B6}"/>
              </a:ext>
            </a:extLst>
          </p:cNvPr>
          <p:cNvSpPr txBox="1"/>
          <p:nvPr/>
        </p:nvSpPr>
        <p:spPr>
          <a:xfrm>
            <a:off x="6316394" y="5528603"/>
            <a:ext cx="454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1-bir'e en yakın değer sonuç olarak kabul edilir.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9343FC-6B8E-4DFB-A5B0-EFAC92DEF0C2}"/>
              </a:ext>
            </a:extLst>
          </p:cNvPr>
          <p:cNvSpPr/>
          <p:nvPr/>
        </p:nvSpPr>
        <p:spPr>
          <a:xfrm>
            <a:off x="10128738" y="3643532"/>
            <a:ext cx="1561514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88038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A5B2C8D-D5B8-49E2-9A50-63A9B34E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7BF2B8A-9CFA-41D1-9B2A-F66171F82729}"/>
              </a:ext>
            </a:extLst>
          </p:cNvPr>
          <p:cNvSpPr txBox="1"/>
          <p:nvPr/>
        </p:nvSpPr>
        <p:spPr>
          <a:xfrm>
            <a:off x="5556738" y="1871003"/>
            <a:ext cx="535082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VectorAssembler</a:t>
            </a:r>
            <a:r>
              <a:rPr lang="tr-TR" dirty="0">
                <a:solidFill>
                  <a:schemeClr val="bg1"/>
                </a:solidFill>
              </a:rPr>
              <a:t> yada başka bir sınıfın bulunamadığına</a:t>
            </a:r>
          </a:p>
          <a:p>
            <a:r>
              <a:rPr lang="tr-TR" dirty="0">
                <a:solidFill>
                  <a:schemeClr val="bg1"/>
                </a:solidFill>
              </a:rPr>
              <a:t>dair hatalar oluşmaktadır.</a:t>
            </a:r>
          </a:p>
          <a:p>
            <a:r>
              <a:rPr lang="tr-TR" dirty="0">
                <a:solidFill>
                  <a:schemeClr val="bg1"/>
                </a:solidFill>
              </a:rPr>
              <a:t>Bu hatayı gidermek için 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 err="1">
                <a:solidFill>
                  <a:schemeClr val="bg1"/>
                </a:solidFill>
              </a:rPr>
              <a:t>mllib</a:t>
            </a:r>
            <a:r>
              <a:rPr lang="tr-TR" dirty="0">
                <a:solidFill>
                  <a:schemeClr val="bg1"/>
                </a:solidFill>
              </a:rPr>
              <a:t> Dependency deki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&lt;</a:t>
            </a:r>
            <a:r>
              <a:rPr lang="tr-TR" dirty="0" err="1">
                <a:solidFill>
                  <a:schemeClr val="bg1"/>
                </a:solidFill>
              </a:rPr>
              <a:t>scope</a:t>
            </a:r>
            <a:r>
              <a:rPr lang="tr-TR" dirty="0">
                <a:solidFill>
                  <a:schemeClr val="bg1"/>
                </a:solidFill>
              </a:rPr>
              <a:t>&gt;</a:t>
            </a:r>
            <a:r>
              <a:rPr lang="tr-TR" dirty="0" err="1">
                <a:solidFill>
                  <a:schemeClr val="bg1"/>
                </a:solidFill>
              </a:rPr>
              <a:t>provided</a:t>
            </a:r>
            <a:r>
              <a:rPr lang="tr-TR" dirty="0">
                <a:solidFill>
                  <a:schemeClr val="bg1"/>
                </a:solidFill>
              </a:rPr>
              <a:t>&lt;/</a:t>
            </a:r>
            <a:r>
              <a:rPr lang="tr-TR" dirty="0" err="1">
                <a:solidFill>
                  <a:schemeClr val="bg1"/>
                </a:solidFill>
              </a:rPr>
              <a:t>scope</a:t>
            </a:r>
            <a:r>
              <a:rPr lang="tr-TR" dirty="0">
                <a:solidFill>
                  <a:schemeClr val="bg1"/>
                </a:solidFill>
              </a:rPr>
              <a:t>&gt;</a:t>
            </a:r>
          </a:p>
          <a:p>
            <a:endParaRPr lang="tr-TR" dirty="0">
              <a:solidFill>
                <a:schemeClr val="bg1"/>
              </a:solidFill>
            </a:endParaRPr>
          </a:p>
          <a:p>
            <a:r>
              <a:rPr lang="tr-TR" dirty="0">
                <a:solidFill>
                  <a:schemeClr val="bg1"/>
                </a:solidFill>
              </a:rPr>
              <a:t>satırının kaldırılması gerekir.</a:t>
            </a:r>
          </a:p>
        </p:txBody>
      </p:sp>
    </p:spTree>
    <p:extLst>
      <p:ext uri="{BB962C8B-B14F-4D97-AF65-F5344CB8AC3E}">
        <p14:creationId xmlns:p14="http://schemas.microsoft.com/office/powerpoint/2010/main" val="660439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CE5D0CC-0CC1-4E0D-AD9B-11418D15A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81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49BED3A-7CDF-44F7-92B5-6B2D8BFBA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9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2BFAD3E-B72D-4FF9-A294-CDDFFE36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74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39921E3-0500-43CE-843A-4EA07D7D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8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5D3DEF7-4A2F-4AAB-87F5-6A0727C78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9B04D3F-63F2-4AEA-8586-8E744BE4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A9A3F96-BC19-487E-A8F0-5632AC795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96D5D7D-6141-4C0E-BDA4-48238369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37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823F2633-2380-432D-8C93-1D7C92027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8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95F7C43-A977-4497-9288-9C448353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0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6396D80-CA5D-4B9B-8D03-07000129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4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0278962-BDA0-4F42-BDD4-DA604795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DDEBFFB-2132-4FDB-AAC7-F3D84A24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15A7C7B-050C-4B96-A75F-08110D0B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EBBB121-C6C1-4D3D-9486-B2EDBD20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399</Words>
  <Application>Microsoft Office PowerPoint</Application>
  <PresentationFormat>Geniş ekran</PresentationFormat>
  <Paragraphs>75</Paragraphs>
  <Slides>55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JetBrains Mono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26</cp:revision>
  <dcterms:created xsi:type="dcterms:W3CDTF">2020-08-31T17:42:26Z</dcterms:created>
  <dcterms:modified xsi:type="dcterms:W3CDTF">2020-12-05T13:46:54Z</dcterms:modified>
</cp:coreProperties>
</file>